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Spline Sans"/>
      <p:regular r:id="rId23"/>
    </p:embeddedFont>
    <p:embeddedFont>
      <p:font typeface="Spline Sans"/>
      <p:regular r:id="rId24"/>
    </p:embeddedFont>
    <p:embeddedFont>
      <p:font typeface="Barlow"/>
      <p:regular r:id="rId25"/>
    </p:embeddedFont>
    <p:embeddedFont>
      <p:font typeface="Barlow"/>
      <p:regular r:id="rId26"/>
    </p:embeddedFont>
    <p:embeddedFont>
      <p:font typeface="Barlow"/>
      <p:regular r:id="rId27"/>
    </p:embeddedFont>
    <p:embeddedFont>
      <p:font typeface="Barlow"/>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slideLayout" Target="../slideLayouts/slideLayout17.xml"/><Relationship Id="rId1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833205"/>
            <a:ext cx="7415927" cy="20574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Impacto del Coche Eléctrico en las Emisiones de Gases de Efecto Invernadero</a:t>
            </a:r>
            <a:endParaRPr lang="en-US" sz="4300" dirty="0"/>
          </a:p>
        </p:txBody>
      </p:sp>
      <p:sp>
        <p:nvSpPr>
          <p:cNvPr id="4" name="Text 1"/>
          <p:cNvSpPr/>
          <p:nvPr/>
        </p:nvSpPr>
        <p:spPr>
          <a:xfrm>
            <a:off x="6350437" y="4260890"/>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
        <p:nvSpPr>
          <p:cNvPr id="5" name="Text 2"/>
          <p:cNvSpPr/>
          <p:nvPr/>
        </p:nvSpPr>
        <p:spPr>
          <a:xfrm>
            <a:off x="6350437" y="4933593"/>
            <a:ext cx="7415927" cy="790099"/>
          </a:xfrm>
          <a:prstGeom prst="rect">
            <a:avLst/>
          </a:prstGeom>
          <a:noFill/>
          <a:ln/>
        </p:spPr>
        <p:txBody>
          <a:bodyPr wrap="square" lIns="0" tIns="0" rIns="0" bIns="0" rtlCol="0" anchor="t"/>
          <a:lstStyle/>
          <a:p>
            <a:pPr algn="r" indent="0" marL="0">
              <a:lnSpc>
                <a:spcPts val="3100"/>
              </a:lnSpc>
              <a:buNone/>
            </a:pPr>
            <a:r>
              <a:rPr lang="en-US" sz="1900" dirty="0">
                <a:solidFill>
                  <a:srgbClr val="E0E4E6"/>
                </a:solidFill>
                <a:latin typeface="Barlow" pitchFamily="34" charset="0"/>
                <a:ea typeface="Barlow" pitchFamily="34" charset="-122"/>
                <a:cs typeface="Barlow" pitchFamily="34" charset="-120"/>
              </a:rPr>
              <a:t>Abelardo López Florián</a:t>
            </a:r>
            <a:pPr algn="r" indent="0" marL="0">
              <a:lnSpc>
                <a:spcPts val="3100"/>
              </a:lnSpc>
              <a:buNone/>
            </a:pPr>
            <a:r>
              <a:rPr lang="en-US" sz="1900" dirty="0">
                <a:solidFill>
                  <a:srgbClr val="E0E4E6"/>
                </a:solidFill>
                <a:latin typeface="Barlow" pitchFamily="34" charset="0"/>
                <a:ea typeface="Barlow" pitchFamily="34" charset="-122"/>
                <a:cs typeface="Barlow" pitchFamily="34" charset="-120"/>
              </a:rPr>
              <a:t>
</a:t>
            </a:r>
            <a:pPr algn="r" indent="0" marL="0">
              <a:lnSpc>
                <a:spcPts val="3100"/>
              </a:lnSpc>
              <a:buNone/>
            </a:pPr>
            <a:r>
              <a:rPr lang="en-US" sz="1900" dirty="0">
                <a:solidFill>
                  <a:srgbClr val="E0E4E6"/>
                </a:solidFill>
                <a:latin typeface="Barlow" pitchFamily="34" charset="0"/>
                <a:ea typeface="Barlow" pitchFamily="34" charset="-122"/>
                <a:cs typeface="Barlow" pitchFamily="34" charset="-120"/>
              </a:rPr>
              <a:t>IT Academy</a:t>
            </a:r>
            <a:endParaRPr lang="en-US" sz="1900" dirty="0"/>
          </a:p>
        </p:txBody>
      </p:sp>
      <p:sp>
        <p:nvSpPr>
          <p:cNvPr id="6" name="Text 3"/>
          <p:cNvSpPr/>
          <p:nvPr/>
        </p:nvSpPr>
        <p:spPr>
          <a:xfrm>
            <a:off x="6350437" y="6001345"/>
            <a:ext cx="7415927" cy="395049"/>
          </a:xfrm>
          <a:prstGeom prst="rect">
            <a:avLst/>
          </a:prstGeom>
          <a:noFill/>
          <a:ln/>
        </p:spPr>
        <p:txBody>
          <a:bodyPr wrap="none" lIns="0" tIns="0" rIns="0" bIns="0" rtlCol="0" anchor="t"/>
          <a:lstStyle/>
          <a:p>
            <a:pPr algn="r" indent="0" marL="0">
              <a:lnSpc>
                <a:spcPts val="3100"/>
              </a:lnSpc>
              <a:buNone/>
            </a:pPr>
            <a:r>
              <a:rPr lang="en-US" sz="1900" dirty="0">
                <a:solidFill>
                  <a:srgbClr val="E0E4E6"/>
                </a:solidFill>
                <a:latin typeface="Barlow" pitchFamily="34" charset="0"/>
                <a:ea typeface="Barlow" pitchFamily="34" charset="-122"/>
                <a:cs typeface="Barlow" pitchFamily="34" charset="-120"/>
              </a:rPr>
              <a:t>25 de marzo del 2025.</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38294" y="469225"/>
            <a:ext cx="13353812" cy="473988"/>
          </a:xfrm>
          <a:prstGeom prst="rect">
            <a:avLst/>
          </a:prstGeom>
          <a:noFill/>
          <a:ln/>
        </p:spPr>
        <p:txBody>
          <a:bodyPr wrap="none" lIns="0" tIns="0" rIns="0" bIns="0" rtlCol="0" anchor="t"/>
          <a:lstStyle/>
          <a:p>
            <a:pPr algn="ctr" indent="0" marL="0">
              <a:lnSpc>
                <a:spcPts val="3700"/>
              </a:lnSpc>
              <a:buNone/>
            </a:pPr>
            <a:r>
              <a:rPr lang="en-US" sz="2950" b="1" dirty="0">
                <a:solidFill>
                  <a:srgbClr val="F0FCFF"/>
                </a:solidFill>
                <a:latin typeface="Spline Sans Bold" pitchFamily="34" charset="0"/>
                <a:ea typeface="Spline Sans Bold" pitchFamily="34" charset="-122"/>
                <a:cs typeface="Spline Sans Bold" pitchFamily="34" charset="-120"/>
              </a:rPr>
              <a:t>Matriculación de coches eléctricos vs. porcentaje de coches de combustión</a:t>
            </a:r>
            <a:endParaRPr lang="en-US" sz="2950" dirty="0"/>
          </a:p>
        </p:txBody>
      </p:sp>
      <p:pic>
        <p:nvPicPr>
          <p:cNvPr id="3" name="Image 0" descr="preencoded.png">    </p:cNvPr>
          <p:cNvPicPr>
            <a:picLocks noChangeAspect="1"/>
          </p:cNvPicPr>
          <p:nvPr/>
        </p:nvPicPr>
        <p:blipFill>
          <a:blip r:embed="rId1"/>
          <a:stretch>
            <a:fillRect/>
          </a:stretch>
        </p:blipFill>
        <p:spPr>
          <a:xfrm>
            <a:off x="597218" y="1284446"/>
            <a:ext cx="13435965" cy="6489859"/>
          </a:xfrm>
          <a:prstGeom prst="rect">
            <a:avLst/>
          </a:prstGeom>
        </p:spPr>
      </p:pic>
      <p:sp>
        <p:nvSpPr>
          <p:cNvPr id="4" name="Text 1"/>
          <p:cNvSpPr/>
          <p:nvPr/>
        </p:nvSpPr>
        <p:spPr>
          <a:xfrm>
            <a:off x="597218" y="7966234"/>
            <a:ext cx="13435965" cy="545783"/>
          </a:xfrm>
          <a:prstGeom prst="rect">
            <a:avLst/>
          </a:prstGeom>
          <a:noFill/>
          <a:ln/>
        </p:spPr>
        <p:txBody>
          <a:bodyPr wrap="square" lIns="0" tIns="0" rIns="0" bIns="0" rtlCol="0" anchor="t"/>
          <a:lstStyle/>
          <a:p>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A pesar del crecimiento exponencial en la matriculación de coches eléctricos, </a:t>
            </a:r>
            <a:pPr algn="l" indent="0" marL="0">
              <a:lnSpc>
                <a:spcPts val="2100"/>
              </a:lnSpc>
              <a:buNone/>
            </a:pPr>
            <a:r>
              <a:rPr lang="en-US" sz="1300" b="1" dirty="0">
                <a:solidFill>
                  <a:srgbClr val="E0E4E6"/>
                </a:solidFill>
                <a:latin typeface="Barlow" pitchFamily="34" charset="0"/>
                <a:ea typeface="Barlow" pitchFamily="34" charset="-122"/>
                <a:cs typeface="Barlow" pitchFamily="34" charset="-120"/>
              </a:rPr>
              <a:t>el parque automotor sigue dominado por vehículos de combustión</a:t>
            </a:r>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 cuyo porcentaje se ha mantenido </a:t>
            </a:r>
            <a:pPr algn="l" indent="0" marL="0">
              <a:lnSpc>
                <a:spcPts val="2100"/>
              </a:lnSpc>
              <a:buNone/>
            </a:pPr>
            <a:r>
              <a:rPr lang="en-US" sz="1300" b="1" dirty="0">
                <a:solidFill>
                  <a:srgbClr val="E0E4E6"/>
                </a:solidFill>
                <a:latin typeface="Barlow" pitchFamily="34" charset="0"/>
                <a:ea typeface="Barlow" pitchFamily="34" charset="-122"/>
                <a:cs typeface="Barlow" pitchFamily="34" charset="-120"/>
              </a:rPr>
              <a:t>por encima del 90% a lo largo de los años</a:t>
            </a:r>
            <a:pPr algn="l" indent="0" marL="0">
              <a:lnSpc>
                <a:spcPts val="2100"/>
              </a:lnSpc>
              <a:buNone/>
            </a:pPr>
            <a:r>
              <a:rPr lang="en-US" sz="1300" dirty="0">
                <a:solidFill>
                  <a:srgbClr val="E0E4E6"/>
                </a:solidFill>
                <a:latin typeface="Barlow" pitchFamily="34" charset="0"/>
                <a:ea typeface="Barlow" pitchFamily="34" charset="-122"/>
                <a:cs typeface="Barlow" pitchFamily="34" charset="-120"/>
              </a:rPr>
              <a:t>, con una disminución apenas gradual.</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572000" y="895826"/>
            <a:ext cx="5486400" cy="685800"/>
          </a:xfrm>
          <a:prstGeom prst="rect">
            <a:avLst/>
          </a:prstGeom>
          <a:noFill/>
          <a:ln/>
        </p:spPr>
        <p:txBody>
          <a:bodyPr wrap="none" lIns="0" tIns="0" rIns="0" bIns="0" rtlCol="0" anchor="t"/>
          <a:lstStyle/>
          <a:p>
            <a:pPr algn="ct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Segundo hallazgo</a:t>
            </a:r>
            <a:endParaRPr lang="en-US" sz="4300" dirty="0"/>
          </a:p>
        </p:txBody>
      </p:sp>
      <p:sp>
        <p:nvSpPr>
          <p:cNvPr id="3" name="Text 1"/>
          <p:cNvSpPr/>
          <p:nvPr/>
        </p:nvSpPr>
        <p:spPr>
          <a:xfrm>
            <a:off x="864037" y="2174081"/>
            <a:ext cx="3566517" cy="4937522"/>
          </a:xfrm>
          <a:prstGeom prst="rect">
            <a:avLst/>
          </a:prstGeom>
          <a:noFill/>
          <a:ln/>
        </p:spPr>
        <p:txBody>
          <a:bodyPr wrap="square" lIns="0" tIns="0" rIns="0" bIns="0" rtlCol="0" anchor="t"/>
          <a:lstStyle/>
          <a:p>
            <a:pPr algn="l" indent="0" marL="0">
              <a:lnSpc>
                <a:spcPts val="3850"/>
              </a:lnSpc>
              <a:buNone/>
            </a:pPr>
            <a:r>
              <a:rPr lang="en-US" sz="2400" dirty="0">
                <a:solidFill>
                  <a:srgbClr val="E0E4E6"/>
                </a:solidFill>
                <a:latin typeface="Barlow" pitchFamily="34" charset="0"/>
                <a:ea typeface="Barlow" pitchFamily="34" charset="-122"/>
                <a:cs typeface="Barlow" pitchFamily="34" charset="-120"/>
              </a:rPr>
              <a:t>Aunque la producción de coches de combustión interna ha disminuido, su presencia en el parque automotor total apenas se ha reducido, pasando del 93% en 2013 al 91.5% en 2022, una caída de solo 1.5 puntos porcentuales en casi una década.</a:t>
            </a:r>
            <a:endParaRPr lang="en-US" sz="2400" dirty="0"/>
          </a:p>
        </p:txBody>
      </p:sp>
      <p:pic>
        <p:nvPicPr>
          <p:cNvPr id="4" name="Image 0" descr="preencoded.png">    </p:cNvPr>
          <p:cNvPicPr>
            <a:picLocks noChangeAspect="1"/>
          </p:cNvPicPr>
          <p:nvPr/>
        </p:nvPicPr>
        <p:blipFill>
          <a:blip r:embed="rId1"/>
          <a:stretch>
            <a:fillRect/>
          </a:stretch>
        </p:blipFill>
        <p:spPr>
          <a:xfrm>
            <a:off x="5389007" y="2229564"/>
            <a:ext cx="8036123" cy="45162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35568" y="579358"/>
            <a:ext cx="13159264" cy="1751290"/>
          </a:xfrm>
          <a:prstGeom prst="rect">
            <a:avLst/>
          </a:prstGeom>
          <a:noFill/>
          <a:ln/>
        </p:spPr>
        <p:txBody>
          <a:bodyPr wrap="square" lIns="0" tIns="0" rIns="0" bIns="0" rtlCol="0" anchor="t"/>
          <a:lstStyle/>
          <a:p>
            <a:pPr algn="l" indent="0" marL="0">
              <a:lnSpc>
                <a:spcPts val="4550"/>
              </a:lnSpc>
              <a:buNone/>
            </a:pPr>
            <a:r>
              <a:rPr lang="en-US" sz="3650" b="1" dirty="0">
                <a:solidFill>
                  <a:srgbClr val="F0FCFF"/>
                </a:solidFill>
                <a:latin typeface="Spline Sans Bold" pitchFamily="34" charset="0"/>
                <a:ea typeface="Spline Sans Bold" pitchFamily="34" charset="-122"/>
                <a:cs typeface="Spline Sans Bold" pitchFamily="34" charset="-120"/>
              </a:rPr>
              <a:t>¿Por qué, si la producción de coches de combustión interna disminuye y la de coches eléctricos aumenta, el peso de los primeros apenas se reduce?</a:t>
            </a:r>
            <a:endParaRPr lang="en-US" sz="3650" dirty="0"/>
          </a:p>
        </p:txBody>
      </p:sp>
      <p:sp>
        <p:nvSpPr>
          <p:cNvPr id="3" name="Text 1"/>
          <p:cNvSpPr/>
          <p:nvPr/>
        </p:nvSpPr>
        <p:spPr>
          <a:xfrm>
            <a:off x="735568" y="2834878"/>
            <a:ext cx="2153245" cy="336233"/>
          </a:xfrm>
          <a:prstGeom prst="rect">
            <a:avLst/>
          </a:prstGeom>
          <a:noFill/>
          <a:ln/>
        </p:spPr>
        <p:txBody>
          <a:bodyPr wrap="none" lIns="0" tIns="0" rIns="0" bIns="0" rtlCol="0" anchor="t"/>
          <a:lstStyle/>
          <a:p>
            <a:pPr algn="l" indent="0" marL="0">
              <a:lnSpc>
                <a:spcPts val="2600"/>
              </a:lnSpc>
              <a:buNone/>
            </a:pPr>
            <a:endParaRPr lang="en-US" sz="1650" dirty="0"/>
          </a:p>
        </p:txBody>
      </p:sp>
      <p:pic>
        <p:nvPicPr>
          <p:cNvPr id="4" name="Image 0" descr="preencoded.png">    </p:cNvPr>
          <p:cNvPicPr>
            <a:picLocks noChangeAspect="1"/>
          </p:cNvPicPr>
          <p:nvPr/>
        </p:nvPicPr>
        <p:blipFill>
          <a:blip r:embed="rId1"/>
          <a:stretch>
            <a:fillRect/>
          </a:stretch>
        </p:blipFill>
        <p:spPr>
          <a:xfrm>
            <a:off x="4038719" y="2882146"/>
            <a:ext cx="6567845" cy="4531757"/>
          </a:xfrm>
          <a:prstGeom prst="rect">
            <a:avLst/>
          </a:prstGeom>
        </p:spPr>
      </p:pic>
      <p:sp>
        <p:nvSpPr>
          <p:cNvPr id="5" name="Text 2"/>
          <p:cNvSpPr/>
          <p:nvPr/>
        </p:nvSpPr>
        <p:spPr>
          <a:xfrm>
            <a:off x="11756588" y="2834878"/>
            <a:ext cx="2153245" cy="336233"/>
          </a:xfrm>
          <a:prstGeom prst="rect">
            <a:avLst/>
          </a:prstGeom>
          <a:noFill/>
          <a:ln/>
        </p:spPr>
        <p:txBody>
          <a:bodyPr wrap="none" lIns="0" tIns="0" rIns="0" bIns="0" rtlCol="0" anchor="t"/>
          <a:lstStyle/>
          <a:p>
            <a:pPr algn="l" indent="0" marL="0">
              <a:lnSpc>
                <a:spcPts val="2600"/>
              </a:lnSpc>
              <a:buNone/>
            </a:pP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9503" y="845820"/>
            <a:ext cx="5145524" cy="313253"/>
          </a:xfrm>
          <a:prstGeom prst="rect">
            <a:avLst/>
          </a:prstGeom>
          <a:noFill/>
          <a:ln/>
        </p:spPr>
        <p:txBody>
          <a:bodyPr wrap="none" lIns="0" tIns="0" rIns="0" bIns="0" rtlCol="0" anchor="t"/>
          <a:lstStyle/>
          <a:p>
            <a:pPr algn="l" indent="0" marL="0">
              <a:lnSpc>
                <a:spcPts val="2450"/>
              </a:lnSpc>
              <a:buNone/>
            </a:pPr>
            <a:r>
              <a:rPr lang="en-US" sz="1950" b="1" dirty="0">
                <a:solidFill>
                  <a:srgbClr val="F0FCFF"/>
                </a:solidFill>
                <a:latin typeface="Spline Sans Bold" pitchFamily="34" charset="0"/>
                <a:ea typeface="Spline Sans Bold" pitchFamily="34" charset="-122"/>
                <a:cs typeface="Spline Sans Bold" pitchFamily="34" charset="-120"/>
              </a:rPr>
              <a:t>Tendencia del total de coches en el mercado</a:t>
            </a:r>
            <a:endParaRPr lang="en-US" sz="1950" dirty="0"/>
          </a:p>
        </p:txBody>
      </p:sp>
      <p:sp>
        <p:nvSpPr>
          <p:cNvPr id="3" name="Text 1"/>
          <p:cNvSpPr/>
          <p:nvPr/>
        </p:nvSpPr>
        <p:spPr>
          <a:xfrm>
            <a:off x="7597973" y="845820"/>
            <a:ext cx="5620583" cy="313253"/>
          </a:xfrm>
          <a:prstGeom prst="rect">
            <a:avLst/>
          </a:prstGeom>
          <a:noFill/>
          <a:ln/>
        </p:spPr>
        <p:txBody>
          <a:bodyPr wrap="none" lIns="0" tIns="0" rIns="0" bIns="0" rtlCol="0" anchor="t"/>
          <a:lstStyle/>
          <a:p>
            <a:pPr algn="l" indent="0" marL="0">
              <a:lnSpc>
                <a:spcPts val="2450"/>
              </a:lnSpc>
              <a:buNone/>
            </a:pPr>
            <a:r>
              <a:rPr lang="en-US" sz="1950" b="1" dirty="0">
                <a:solidFill>
                  <a:srgbClr val="F0FCFF"/>
                </a:solidFill>
                <a:latin typeface="Spline Sans Bold" pitchFamily="34" charset="0"/>
                <a:ea typeface="Spline Sans Bold" pitchFamily="34" charset="-122"/>
                <a:cs typeface="Spline Sans Bold" pitchFamily="34" charset="-120"/>
              </a:rPr>
              <a:t>Tendencia en la matriculación de coches nuevos</a:t>
            </a:r>
            <a:endParaRPr lang="en-US" sz="1950" dirty="0"/>
          </a:p>
        </p:txBody>
      </p:sp>
      <p:pic>
        <p:nvPicPr>
          <p:cNvPr id="4" name="Image 0" descr="preencoded.png">    </p:cNvPr>
          <p:cNvPicPr>
            <a:picLocks noChangeAspect="1"/>
          </p:cNvPicPr>
          <p:nvPr/>
        </p:nvPicPr>
        <p:blipFill>
          <a:blip r:embed="rId1"/>
          <a:stretch>
            <a:fillRect/>
          </a:stretch>
        </p:blipFill>
        <p:spPr>
          <a:xfrm>
            <a:off x="789503" y="1892022"/>
            <a:ext cx="6250543" cy="3908941"/>
          </a:xfrm>
          <a:prstGeom prst="rect">
            <a:avLst/>
          </a:prstGeom>
        </p:spPr>
      </p:pic>
      <p:sp>
        <p:nvSpPr>
          <p:cNvPr id="5" name="Text 2"/>
          <p:cNvSpPr/>
          <p:nvPr/>
        </p:nvSpPr>
        <p:spPr>
          <a:xfrm>
            <a:off x="789503" y="6054685"/>
            <a:ext cx="6250543" cy="360998"/>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6" name="Image 1" descr="preencoded.png">    </p:cNvPr>
          <p:cNvPicPr>
            <a:picLocks noChangeAspect="1"/>
          </p:cNvPicPr>
          <p:nvPr/>
        </p:nvPicPr>
        <p:blipFill>
          <a:blip r:embed="rId2"/>
          <a:stretch>
            <a:fillRect/>
          </a:stretch>
        </p:blipFill>
        <p:spPr>
          <a:xfrm>
            <a:off x="7597973" y="1892022"/>
            <a:ext cx="6250543" cy="4020026"/>
          </a:xfrm>
          <a:prstGeom prst="rect">
            <a:avLst/>
          </a:prstGeom>
        </p:spPr>
      </p:pic>
      <p:sp>
        <p:nvSpPr>
          <p:cNvPr id="7" name="Text 3"/>
          <p:cNvSpPr/>
          <p:nvPr/>
        </p:nvSpPr>
        <p:spPr>
          <a:xfrm>
            <a:off x="7597973" y="6165771"/>
            <a:ext cx="6250543" cy="360998"/>
          </a:xfrm>
          <a:prstGeom prst="rect">
            <a:avLst/>
          </a:prstGeom>
          <a:noFill/>
          <a:ln/>
        </p:spPr>
        <p:txBody>
          <a:bodyPr wrap="none" lIns="0" tIns="0" rIns="0" bIns="0" rtlCol="0" anchor="t"/>
          <a:lstStyle/>
          <a:p>
            <a:pPr algn="l" indent="0" marL="0">
              <a:lnSpc>
                <a:spcPts val="2800"/>
              </a:lnSpc>
              <a:buNone/>
            </a:pPr>
            <a:endParaRPr lang="en-US" sz="1750" dirty="0"/>
          </a:p>
        </p:txBody>
      </p:sp>
      <p:sp>
        <p:nvSpPr>
          <p:cNvPr id="8" name="Text 4"/>
          <p:cNvSpPr/>
          <p:nvPr/>
        </p:nvSpPr>
        <p:spPr>
          <a:xfrm>
            <a:off x="789503" y="6983492"/>
            <a:ext cx="13051393" cy="721995"/>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Desde 2019, </a:t>
            </a:r>
            <a:pPr algn="l" indent="0" marL="0">
              <a:lnSpc>
                <a:spcPts val="2800"/>
              </a:lnSpc>
              <a:buNone/>
            </a:pPr>
            <a:r>
              <a:rPr lang="en-US" sz="1750" b="1" dirty="0">
                <a:solidFill>
                  <a:srgbClr val="E0E4E6"/>
                </a:solidFill>
                <a:latin typeface="Barlow" pitchFamily="34" charset="0"/>
                <a:ea typeface="Barlow" pitchFamily="34" charset="-122"/>
                <a:cs typeface="Barlow" pitchFamily="34" charset="-120"/>
              </a:rPr>
              <a:t>el número de nuevos coches matriculados ha ido en descenso</a:t>
            </a:r>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 lo que ha llevado a muchas personas a seguir utilizando vehículos más antiguos, que en muchos casos son significativamente más contaminantes.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005626" y="572453"/>
            <a:ext cx="4619149" cy="577453"/>
          </a:xfrm>
          <a:prstGeom prst="rect">
            <a:avLst/>
          </a:prstGeom>
          <a:noFill/>
          <a:ln/>
        </p:spPr>
        <p:txBody>
          <a:bodyPr wrap="none" lIns="0" tIns="0" rIns="0" bIns="0" rtlCol="0" anchor="t"/>
          <a:lstStyle/>
          <a:p>
            <a:pPr algn="ctr" indent="0" marL="0">
              <a:lnSpc>
                <a:spcPts val="4500"/>
              </a:lnSpc>
              <a:buNone/>
            </a:pPr>
            <a:r>
              <a:rPr lang="en-US" sz="3600" b="1" dirty="0">
                <a:solidFill>
                  <a:srgbClr val="F0FCFF"/>
                </a:solidFill>
                <a:latin typeface="Spline Sans Bold" pitchFamily="34" charset="0"/>
                <a:ea typeface="Spline Sans Bold" pitchFamily="34" charset="-122"/>
                <a:cs typeface="Spline Sans Bold" pitchFamily="34" charset="-120"/>
              </a:rPr>
              <a:t>Tercer hallazgo</a:t>
            </a:r>
            <a:endParaRPr lang="en-US" sz="3600" dirty="0"/>
          </a:p>
        </p:txBody>
      </p:sp>
      <p:sp>
        <p:nvSpPr>
          <p:cNvPr id="3" name="Text 1"/>
          <p:cNvSpPr/>
          <p:nvPr/>
        </p:nvSpPr>
        <p:spPr>
          <a:xfrm>
            <a:off x="727472" y="1648658"/>
            <a:ext cx="3990380" cy="2909530"/>
          </a:xfrm>
          <a:prstGeom prst="rect">
            <a:avLst/>
          </a:prstGeom>
          <a:noFill/>
          <a:ln/>
        </p:spPr>
        <p:txBody>
          <a:bodyPr wrap="square" lIns="0" tIns="0" rIns="0" bIns="0" rtlCol="0" anchor="t"/>
          <a:lstStyle/>
          <a:p>
            <a:pPr algn="l" indent="0" marL="0">
              <a:lnSpc>
                <a:spcPts val="3250"/>
              </a:lnSpc>
              <a:buNone/>
            </a:pPr>
            <a:r>
              <a:rPr lang="en-US" sz="2000" b="1" dirty="0">
                <a:solidFill>
                  <a:srgbClr val="E0E4E6"/>
                </a:solidFill>
                <a:latin typeface="Barlow" pitchFamily="34" charset="0"/>
                <a:ea typeface="Barlow" pitchFamily="34" charset="-122"/>
                <a:cs typeface="Barlow" pitchFamily="34" charset="-120"/>
              </a:rPr>
              <a:t>La disminución en la matriculación de nuevos coches no solo impacta la economía, sino que también agrava el problema ambiental</a:t>
            </a:r>
            <a:pPr algn="l" indent="0" marL="0">
              <a:lnSpc>
                <a:spcPts val="3250"/>
              </a:lnSpc>
              <a:buNone/>
            </a:pPr>
            <a:r>
              <a:rPr lang="en-US" sz="2000" dirty="0">
                <a:solidFill>
                  <a:srgbClr val="E0E4E6"/>
                </a:solidFill>
                <a:latin typeface="Barlow" pitchFamily="34" charset="0"/>
                <a:ea typeface="Barlow" pitchFamily="34" charset="-122"/>
                <a:cs typeface="Barlow" pitchFamily="34" charset="-120"/>
              </a:rPr>
              <a:t>, especialmente si los vehículos en circulación son altamente contaminantes.</a:t>
            </a:r>
            <a:endParaRPr lang="en-US" sz="2000" dirty="0"/>
          </a:p>
        </p:txBody>
      </p:sp>
      <p:pic>
        <p:nvPicPr>
          <p:cNvPr id="4" name="Image 0" descr="preencoded.png">    </p:cNvPr>
          <p:cNvPicPr>
            <a:picLocks noChangeAspect="1"/>
          </p:cNvPicPr>
          <p:nvPr/>
        </p:nvPicPr>
        <p:blipFill>
          <a:blip r:embed="rId1"/>
          <a:stretch>
            <a:fillRect/>
          </a:stretch>
        </p:blipFill>
        <p:spPr>
          <a:xfrm>
            <a:off x="6707505" y="1695450"/>
            <a:ext cx="5727859" cy="57278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541" y="596265"/>
            <a:ext cx="5019794" cy="594479"/>
          </a:xfrm>
          <a:prstGeom prst="rect">
            <a:avLst/>
          </a:prstGeom>
          <a:noFill/>
          <a:ln/>
        </p:spPr>
        <p:txBody>
          <a:bodyPr wrap="none" lIns="0" tIns="0" rIns="0" bIns="0" rtlCol="0" anchor="t"/>
          <a:lstStyle/>
          <a:p>
            <a:pPr algn="l" indent="0" marL="0">
              <a:lnSpc>
                <a:spcPts val="4650"/>
              </a:lnSpc>
              <a:buNone/>
            </a:pPr>
            <a:r>
              <a:rPr lang="en-US" sz="3700" b="1" dirty="0">
                <a:solidFill>
                  <a:srgbClr val="F0FCFF"/>
                </a:solidFill>
                <a:latin typeface="Spline Sans Bold" pitchFamily="34" charset="0"/>
                <a:ea typeface="Spline Sans Bold" pitchFamily="34" charset="-122"/>
                <a:cs typeface="Spline Sans Bold" pitchFamily="34" charset="-120"/>
              </a:rPr>
              <a:t>Análisis de Resultados</a:t>
            </a:r>
            <a:endParaRPr lang="en-US" sz="3700" dirty="0"/>
          </a:p>
        </p:txBody>
      </p:sp>
      <p:sp>
        <p:nvSpPr>
          <p:cNvPr id="4" name="Shape 1"/>
          <p:cNvSpPr/>
          <p:nvPr/>
        </p:nvSpPr>
        <p:spPr>
          <a:xfrm>
            <a:off x="6235541" y="1511737"/>
            <a:ext cx="3715941" cy="3296245"/>
          </a:xfrm>
          <a:prstGeom prst="roundRect">
            <a:avLst>
              <a:gd name="adj" fmla="val 9741"/>
            </a:avLst>
          </a:prstGeom>
          <a:solidFill>
            <a:srgbClr val="0A081B"/>
          </a:solidFill>
          <a:ln w="22860">
            <a:solidFill>
              <a:srgbClr val="16FFBB"/>
            </a:solidFill>
            <a:prstDash val="solid"/>
          </a:ln>
        </p:spPr>
      </p:sp>
      <p:sp>
        <p:nvSpPr>
          <p:cNvPr id="5" name="Text 2"/>
          <p:cNvSpPr/>
          <p:nvPr/>
        </p:nvSpPr>
        <p:spPr>
          <a:xfrm>
            <a:off x="6472357" y="174855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Hallazgo 1</a:t>
            </a:r>
            <a:endParaRPr lang="en-US" sz="1850" dirty="0"/>
          </a:p>
        </p:txBody>
      </p:sp>
      <p:sp>
        <p:nvSpPr>
          <p:cNvPr id="6" name="Text 3"/>
          <p:cNvSpPr/>
          <p:nvPr/>
        </p:nvSpPr>
        <p:spPr>
          <a:xfrm>
            <a:off x="6472357" y="2174200"/>
            <a:ext cx="3242310" cy="2054543"/>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 pesar del aumento exponencial de vehículos eléctricos (de 281 mil unidades en 2013 a 12,4 millones en 2022), las emisiones del sector transporte crecieron un 0,99% en el mismo período.</a:t>
            </a:r>
            <a:endParaRPr lang="en-US" sz="1650" dirty="0"/>
          </a:p>
        </p:txBody>
      </p:sp>
      <p:sp>
        <p:nvSpPr>
          <p:cNvPr id="7" name="Shape 4"/>
          <p:cNvSpPr/>
          <p:nvPr/>
        </p:nvSpPr>
        <p:spPr>
          <a:xfrm>
            <a:off x="10165437" y="1511737"/>
            <a:ext cx="3715941" cy="3296245"/>
          </a:xfrm>
          <a:prstGeom prst="roundRect">
            <a:avLst>
              <a:gd name="adj" fmla="val 9741"/>
            </a:avLst>
          </a:prstGeom>
          <a:solidFill>
            <a:srgbClr val="0A081B"/>
          </a:solidFill>
          <a:ln w="22860">
            <a:solidFill>
              <a:srgbClr val="29DDDA"/>
            </a:solidFill>
            <a:prstDash val="solid"/>
          </a:ln>
        </p:spPr>
      </p:sp>
      <p:sp>
        <p:nvSpPr>
          <p:cNvPr id="8" name="Text 5"/>
          <p:cNvSpPr/>
          <p:nvPr/>
        </p:nvSpPr>
        <p:spPr>
          <a:xfrm>
            <a:off x="10402253" y="1748552"/>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Hallazgo 2</a:t>
            </a:r>
            <a:endParaRPr lang="en-US" sz="1850" dirty="0"/>
          </a:p>
        </p:txBody>
      </p:sp>
      <p:sp>
        <p:nvSpPr>
          <p:cNvPr id="9" name="Text 6"/>
          <p:cNvSpPr/>
          <p:nvPr/>
        </p:nvSpPr>
        <p:spPr>
          <a:xfrm>
            <a:off x="10402253" y="2174200"/>
            <a:ext cx="3242310" cy="2396966"/>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Pese a la disminución en la producción de coches de combustión interna, su representación en el parque automotor total ha cambiado poco en casi diez años, reduciéndose solo un 1.5%.</a:t>
            </a:r>
            <a:endParaRPr lang="en-US" sz="1650" dirty="0"/>
          </a:p>
        </p:txBody>
      </p:sp>
      <p:sp>
        <p:nvSpPr>
          <p:cNvPr id="10" name="Shape 7"/>
          <p:cNvSpPr/>
          <p:nvPr/>
        </p:nvSpPr>
        <p:spPr>
          <a:xfrm>
            <a:off x="6235541" y="5021937"/>
            <a:ext cx="7645718" cy="2611398"/>
          </a:xfrm>
          <a:prstGeom prst="roundRect">
            <a:avLst>
              <a:gd name="adj" fmla="val 12296"/>
            </a:avLst>
          </a:prstGeom>
          <a:solidFill>
            <a:srgbClr val="0A081B"/>
          </a:solidFill>
          <a:ln w="22860">
            <a:solidFill>
              <a:srgbClr val="37A7E7"/>
            </a:solidFill>
            <a:prstDash val="solid"/>
          </a:ln>
        </p:spPr>
      </p:sp>
      <p:sp>
        <p:nvSpPr>
          <p:cNvPr id="11" name="Text 8"/>
          <p:cNvSpPr/>
          <p:nvPr/>
        </p:nvSpPr>
        <p:spPr>
          <a:xfrm>
            <a:off x="6472357" y="5258753"/>
            <a:ext cx="2378512" cy="297299"/>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Hallazgo 3</a:t>
            </a:r>
            <a:endParaRPr lang="en-US" sz="1850" dirty="0"/>
          </a:p>
        </p:txBody>
      </p:sp>
      <p:sp>
        <p:nvSpPr>
          <p:cNvPr id="12" name="Text 9"/>
          <p:cNvSpPr/>
          <p:nvPr/>
        </p:nvSpPr>
        <p:spPr>
          <a:xfrm>
            <a:off x="6472357" y="5684401"/>
            <a:ext cx="7172087" cy="1712119"/>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Desde 2019, la caída en la matriculación de nuevos coches ha impulsado el uso prolongado de vehículos antiguos, muchos de ellos altamente contaminantes. Esta tendencia no solo afecta la economía, sino que también agrava el impacto ambiental, al mantener en circulación flotas menos eficientes y más emisoras de gases nocivos.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56868" y="695325"/>
            <a:ext cx="4170998" cy="521256"/>
          </a:xfrm>
          <a:prstGeom prst="rect">
            <a:avLst/>
          </a:prstGeom>
          <a:noFill/>
          <a:ln/>
        </p:spPr>
        <p:txBody>
          <a:bodyPr wrap="none" lIns="0" tIns="0" rIns="0" bIns="0" rtlCol="0" anchor="t"/>
          <a:lstStyle/>
          <a:p>
            <a:pPr algn="l" indent="0" marL="0">
              <a:lnSpc>
                <a:spcPts val="4100"/>
              </a:lnSpc>
              <a:buNone/>
            </a:pPr>
            <a:r>
              <a:rPr lang="en-US" sz="3250" b="1" dirty="0">
                <a:solidFill>
                  <a:srgbClr val="F0FCFF"/>
                </a:solidFill>
                <a:latin typeface="Spline Sans Bold" pitchFamily="34" charset="0"/>
                <a:ea typeface="Spline Sans Bold" pitchFamily="34" charset="-122"/>
                <a:cs typeface="Spline Sans Bold" pitchFamily="34" charset="-120"/>
              </a:rPr>
              <a:t>Recomendaciones</a:t>
            </a:r>
            <a:endParaRPr lang="en-US" sz="3250" dirty="0"/>
          </a:p>
        </p:txBody>
      </p:sp>
      <p:sp>
        <p:nvSpPr>
          <p:cNvPr id="3" name="Text 1"/>
          <p:cNvSpPr/>
          <p:nvPr/>
        </p:nvSpPr>
        <p:spPr>
          <a:xfrm>
            <a:off x="656868" y="1591866"/>
            <a:ext cx="13316664"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En base a estos hallazgos, algunas recomendaciones que podemos sugerir para bajar las emisiones de los gases de efecto invernadero son:</a:t>
            </a:r>
            <a:endParaRPr lang="en-US" sz="1450" dirty="0"/>
          </a:p>
        </p:txBody>
      </p:sp>
      <p:pic>
        <p:nvPicPr>
          <p:cNvPr id="4" name="Image 0" descr="preencoded.png">    </p:cNvPr>
          <p:cNvPicPr>
            <a:picLocks noChangeAspect="1"/>
          </p:cNvPicPr>
          <p:nvPr/>
        </p:nvPicPr>
        <p:blipFill>
          <a:blip r:embed="rId1"/>
          <a:stretch>
            <a:fillRect/>
          </a:stretch>
        </p:blipFill>
        <p:spPr>
          <a:xfrm>
            <a:off x="3326844" y="2103120"/>
            <a:ext cx="1318260" cy="1048703"/>
          </a:xfrm>
          <a:prstGeom prst="rect">
            <a:avLst/>
          </a:prstGeom>
        </p:spPr>
      </p:pic>
      <p:pic>
        <p:nvPicPr>
          <p:cNvPr id="5" name="Image 1" descr="preencoded.png">    </p:cNvPr>
          <p:cNvPicPr>
            <a:picLocks noChangeAspect="1"/>
          </p:cNvPicPr>
          <p:nvPr/>
        </p:nvPicPr>
        <p:blipFill>
          <a:blip r:embed="rId2"/>
          <a:stretch>
            <a:fillRect/>
          </a:stretch>
        </p:blipFill>
        <p:spPr>
          <a:xfrm>
            <a:off x="3854053" y="2591514"/>
            <a:ext cx="263843" cy="329922"/>
          </a:xfrm>
          <a:prstGeom prst="rect">
            <a:avLst/>
          </a:prstGeom>
        </p:spPr>
      </p:pic>
      <p:sp>
        <p:nvSpPr>
          <p:cNvPr id="6" name="Text 2"/>
          <p:cNvSpPr/>
          <p:nvPr/>
        </p:nvSpPr>
        <p:spPr>
          <a:xfrm>
            <a:off x="4832747" y="2290763"/>
            <a:ext cx="2085499" cy="260747"/>
          </a:xfrm>
          <a:prstGeom prst="rect">
            <a:avLst/>
          </a:prstGeom>
          <a:noFill/>
          <a:ln/>
        </p:spPr>
        <p:txBody>
          <a:bodyPr wrap="none" lIns="0" tIns="0" rIns="0" bIns="0" rtlCol="0" anchor="t"/>
          <a:lstStyle/>
          <a:p>
            <a:pPr algn="l" indent="0" marL="0">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Enfoque Integral</a:t>
            </a:r>
            <a:endParaRPr lang="en-US" sz="1600" dirty="0"/>
          </a:p>
        </p:txBody>
      </p:sp>
      <p:sp>
        <p:nvSpPr>
          <p:cNvPr id="7" name="Text 3"/>
          <p:cNvSpPr/>
          <p:nvPr/>
        </p:nvSpPr>
        <p:spPr>
          <a:xfrm>
            <a:off x="4832747" y="2664023"/>
            <a:ext cx="3760827"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Combinar electrificación con otras estrategias</a:t>
            </a:r>
            <a:endParaRPr lang="en-US" sz="1450" dirty="0"/>
          </a:p>
        </p:txBody>
      </p:sp>
      <p:sp>
        <p:nvSpPr>
          <p:cNvPr id="8" name="Shape 4"/>
          <p:cNvSpPr/>
          <p:nvPr/>
        </p:nvSpPr>
        <p:spPr>
          <a:xfrm>
            <a:off x="4692015" y="3165753"/>
            <a:ext cx="9234607" cy="11430"/>
          </a:xfrm>
          <a:prstGeom prst="roundRect">
            <a:avLst>
              <a:gd name="adj" fmla="val 2463200"/>
            </a:avLst>
          </a:prstGeom>
          <a:solidFill>
            <a:srgbClr val="16FFBB"/>
          </a:solidFill>
          <a:ln/>
        </p:spPr>
      </p:sp>
      <p:pic>
        <p:nvPicPr>
          <p:cNvPr id="9" name="Image 2" descr="preencoded.png">    </p:cNvPr>
          <p:cNvPicPr>
            <a:picLocks noChangeAspect="1"/>
          </p:cNvPicPr>
          <p:nvPr/>
        </p:nvPicPr>
        <p:blipFill>
          <a:blip r:embed="rId3"/>
          <a:stretch>
            <a:fillRect/>
          </a:stretch>
        </p:blipFill>
        <p:spPr>
          <a:xfrm>
            <a:off x="2667595" y="3198733"/>
            <a:ext cx="2636639" cy="1048703"/>
          </a:xfrm>
          <a:prstGeom prst="rect">
            <a:avLst/>
          </a:prstGeom>
        </p:spPr>
      </p:pic>
      <p:pic>
        <p:nvPicPr>
          <p:cNvPr id="10" name="Image 3" descr="preencoded.png">    </p:cNvPr>
          <p:cNvPicPr>
            <a:picLocks noChangeAspect="1"/>
          </p:cNvPicPr>
          <p:nvPr/>
        </p:nvPicPr>
        <p:blipFill>
          <a:blip r:embed="rId4"/>
          <a:stretch>
            <a:fillRect/>
          </a:stretch>
        </p:blipFill>
        <p:spPr>
          <a:xfrm>
            <a:off x="3853934" y="3558064"/>
            <a:ext cx="263843" cy="329922"/>
          </a:xfrm>
          <a:prstGeom prst="rect">
            <a:avLst/>
          </a:prstGeom>
        </p:spPr>
      </p:pic>
      <p:sp>
        <p:nvSpPr>
          <p:cNvPr id="11" name="Text 5"/>
          <p:cNvSpPr/>
          <p:nvPr/>
        </p:nvSpPr>
        <p:spPr>
          <a:xfrm>
            <a:off x="5491877" y="3386376"/>
            <a:ext cx="2872145" cy="260747"/>
          </a:xfrm>
          <a:prstGeom prst="rect">
            <a:avLst/>
          </a:prstGeom>
          <a:noFill/>
          <a:ln/>
        </p:spPr>
        <p:txBody>
          <a:bodyPr wrap="none" lIns="0" tIns="0" rIns="0" bIns="0" rtlCol="0" anchor="t"/>
          <a:lstStyle/>
          <a:p>
            <a:pPr algn="l" indent="0" marL="0">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Descarbonización Energética</a:t>
            </a:r>
            <a:endParaRPr lang="en-US" sz="1600" dirty="0"/>
          </a:p>
        </p:txBody>
      </p:sp>
      <p:sp>
        <p:nvSpPr>
          <p:cNvPr id="12" name="Text 6"/>
          <p:cNvSpPr/>
          <p:nvPr/>
        </p:nvSpPr>
        <p:spPr>
          <a:xfrm>
            <a:off x="5491877" y="3759637"/>
            <a:ext cx="5212556"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Garantizar energía renovable eficientes para vehículos eléctricos</a:t>
            </a:r>
            <a:endParaRPr lang="en-US" sz="1450" dirty="0"/>
          </a:p>
        </p:txBody>
      </p:sp>
      <p:sp>
        <p:nvSpPr>
          <p:cNvPr id="13" name="Shape 7"/>
          <p:cNvSpPr/>
          <p:nvPr/>
        </p:nvSpPr>
        <p:spPr>
          <a:xfrm>
            <a:off x="5351145" y="4261366"/>
            <a:ext cx="8575477" cy="11430"/>
          </a:xfrm>
          <a:prstGeom prst="roundRect">
            <a:avLst>
              <a:gd name="adj" fmla="val 2463200"/>
            </a:avLst>
          </a:prstGeom>
          <a:solidFill>
            <a:srgbClr val="29DDDA"/>
          </a:solidFill>
          <a:ln/>
        </p:spPr>
      </p:sp>
      <p:pic>
        <p:nvPicPr>
          <p:cNvPr id="14" name="Image 4" descr="preencoded.png">    </p:cNvPr>
          <p:cNvPicPr>
            <a:picLocks noChangeAspect="1"/>
          </p:cNvPicPr>
          <p:nvPr/>
        </p:nvPicPr>
        <p:blipFill>
          <a:blip r:embed="rId5"/>
          <a:stretch>
            <a:fillRect/>
          </a:stretch>
        </p:blipFill>
        <p:spPr>
          <a:xfrm>
            <a:off x="2008465" y="4294346"/>
            <a:ext cx="3955018" cy="1048703"/>
          </a:xfrm>
          <a:prstGeom prst="rect">
            <a:avLst/>
          </a:prstGeom>
        </p:spPr>
      </p:pic>
      <p:pic>
        <p:nvPicPr>
          <p:cNvPr id="15" name="Image 5" descr="preencoded.png">    </p:cNvPr>
          <p:cNvPicPr>
            <a:picLocks noChangeAspect="1"/>
          </p:cNvPicPr>
          <p:nvPr/>
        </p:nvPicPr>
        <p:blipFill>
          <a:blip r:embed="rId6"/>
          <a:stretch>
            <a:fillRect/>
          </a:stretch>
        </p:blipFill>
        <p:spPr>
          <a:xfrm>
            <a:off x="3853934" y="4653677"/>
            <a:ext cx="263843" cy="329922"/>
          </a:xfrm>
          <a:prstGeom prst="rect">
            <a:avLst/>
          </a:prstGeom>
        </p:spPr>
      </p:pic>
      <p:sp>
        <p:nvSpPr>
          <p:cNvPr id="16" name="Text 8"/>
          <p:cNvSpPr/>
          <p:nvPr/>
        </p:nvSpPr>
        <p:spPr>
          <a:xfrm>
            <a:off x="6151126" y="4481989"/>
            <a:ext cx="2614732" cy="260747"/>
          </a:xfrm>
          <a:prstGeom prst="rect">
            <a:avLst/>
          </a:prstGeom>
          <a:noFill/>
          <a:ln/>
        </p:spPr>
        <p:txBody>
          <a:bodyPr wrap="none" lIns="0" tIns="0" rIns="0" bIns="0" rtlCol="0" anchor="t"/>
          <a:lstStyle/>
          <a:p>
            <a:pPr algn="l" indent="0" marL="0">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Combustibles Alternativos</a:t>
            </a:r>
            <a:endParaRPr lang="en-US" sz="1600" dirty="0"/>
          </a:p>
        </p:txBody>
      </p:sp>
      <p:sp>
        <p:nvSpPr>
          <p:cNvPr id="17" name="Text 9"/>
          <p:cNvSpPr/>
          <p:nvPr/>
        </p:nvSpPr>
        <p:spPr>
          <a:xfrm>
            <a:off x="6151126" y="4855250"/>
            <a:ext cx="3582114"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Desarrollar e-fuels para vehículos existentes</a:t>
            </a:r>
            <a:endParaRPr lang="en-US" sz="1450" dirty="0"/>
          </a:p>
        </p:txBody>
      </p:sp>
      <p:sp>
        <p:nvSpPr>
          <p:cNvPr id="18" name="Shape 10"/>
          <p:cNvSpPr/>
          <p:nvPr/>
        </p:nvSpPr>
        <p:spPr>
          <a:xfrm>
            <a:off x="6010394" y="5356979"/>
            <a:ext cx="7916227" cy="11430"/>
          </a:xfrm>
          <a:prstGeom prst="roundRect">
            <a:avLst>
              <a:gd name="adj" fmla="val 2463200"/>
            </a:avLst>
          </a:prstGeom>
          <a:solidFill>
            <a:srgbClr val="37A7E7"/>
          </a:solidFill>
          <a:ln/>
        </p:spPr>
      </p:sp>
      <p:pic>
        <p:nvPicPr>
          <p:cNvPr id="19" name="Image 6" descr="preencoded.png">    </p:cNvPr>
          <p:cNvPicPr>
            <a:picLocks noChangeAspect="1"/>
          </p:cNvPicPr>
          <p:nvPr/>
        </p:nvPicPr>
        <p:blipFill>
          <a:blip r:embed="rId7"/>
          <a:stretch>
            <a:fillRect/>
          </a:stretch>
        </p:blipFill>
        <p:spPr>
          <a:xfrm>
            <a:off x="1349216" y="5389959"/>
            <a:ext cx="5273397" cy="1048703"/>
          </a:xfrm>
          <a:prstGeom prst="rect">
            <a:avLst/>
          </a:prstGeom>
        </p:spPr>
      </p:pic>
      <p:pic>
        <p:nvPicPr>
          <p:cNvPr id="20" name="Image 7" descr="preencoded.png">    </p:cNvPr>
          <p:cNvPicPr>
            <a:picLocks noChangeAspect="1"/>
          </p:cNvPicPr>
          <p:nvPr/>
        </p:nvPicPr>
        <p:blipFill>
          <a:blip r:embed="rId8"/>
          <a:stretch>
            <a:fillRect/>
          </a:stretch>
        </p:blipFill>
        <p:spPr>
          <a:xfrm>
            <a:off x="3853934" y="5749290"/>
            <a:ext cx="263843" cy="329922"/>
          </a:xfrm>
          <a:prstGeom prst="rect">
            <a:avLst/>
          </a:prstGeom>
        </p:spPr>
      </p:pic>
      <p:sp>
        <p:nvSpPr>
          <p:cNvPr id="21" name="Text 11"/>
          <p:cNvSpPr/>
          <p:nvPr/>
        </p:nvSpPr>
        <p:spPr>
          <a:xfrm>
            <a:off x="6810256" y="5577602"/>
            <a:ext cx="2085499" cy="260747"/>
          </a:xfrm>
          <a:prstGeom prst="rect">
            <a:avLst/>
          </a:prstGeom>
          <a:noFill/>
          <a:ln/>
        </p:spPr>
        <p:txBody>
          <a:bodyPr wrap="none" lIns="0" tIns="0" rIns="0" bIns="0" rtlCol="0" anchor="t"/>
          <a:lstStyle/>
          <a:p>
            <a:pPr algn="l" indent="0" marL="0">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Transporte Público</a:t>
            </a:r>
            <a:endParaRPr lang="en-US" sz="1600" dirty="0"/>
          </a:p>
        </p:txBody>
      </p:sp>
      <p:sp>
        <p:nvSpPr>
          <p:cNvPr id="22" name="Text 12"/>
          <p:cNvSpPr/>
          <p:nvPr/>
        </p:nvSpPr>
        <p:spPr>
          <a:xfrm>
            <a:off x="6810256" y="5950863"/>
            <a:ext cx="5554861"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Mejorar la infraestructuras para reducir la dependencia del automóvil</a:t>
            </a:r>
            <a:endParaRPr lang="en-US" sz="1450" dirty="0"/>
          </a:p>
        </p:txBody>
      </p:sp>
      <p:sp>
        <p:nvSpPr>
          <p:cNvPr id="23" name="Shape 13"/>
          <p:cNvSpPr/>
          <p:nvPr/>
        </p:nvSpPr>
        <p:spPr>
          <a:xfrm>
            <a:off x="6669524" y="6452592"/>
            <a:ext cx="7257098" cy="11430"/>
          </a:xfrm>
          <a:prstGeom prst="roundRect">
            <a:avLst>
              <a:gd name="adj" fmla="val 2463200"/>
            </a:avLst>
          </a:prstGeom>
          <a:solidFill>
            <a:srgbClr val="0E45FF"/>
          </a:solidFill>
          <a:ln/>
        </p:spPr>
      </p:sp>
      <p:pic>
        <p:nvPicPr>
          <p:cNvPr id="24" name="Image 8" descr="preencoded.png">    </p:cNvPr>
          <p:cNvPicPr>
            <a:picLocks noChangeAspect="1"/>
          </p:cNvPicPr>
          <p:nvPr/>
        </p:nvPicPr>
        <p:blipFill>
          <a:blip r:embed="rId9"/>
          <a:stretch>
            <a:fillRect/>
          </a:stretch>
        </p:blipFill>
        <p:spPr>
          <a:xfrm>
            <a:off x="690086" y="6485573"/>
            <a:ext cx="6591657" cy="1048703"/>
          </a:xfrm>
          <a:prstGeom prst="rect">
            <a:avLst/>
          </a:prstGeom>
        </p:spPr>
      </p:pic>
      <p:pic>
        <p:nvPicPr>
          <p:cNvPr id="25" name="Image 9" descr="preencoded.png">    </p:cNvPr>
          <p:cNvPicPr>
            <a:picLocks noChangeAspect="1"/>
          </p:cNvPicPr>
          <p:nvPr/>
        </p:nvPicPr>
        <p:blipFill>
          <a:blip r:embed="rId10"/>
          <a:stretch>
            <a:fillRect/>
          </a:stretch>
        </p:blipFill>
        <p:spPr>
          <a:xfrm>
            <a:off x="3853934" y="6844903"/>
            <a:ext cx="263843" cy="329922"/>
          </a:xfrm>
          <a:prstGeom prst="rect">
            <a:avLst/>
          </a:prstGeom>
        </p:spPr>
      </p:pic>
      <p:sp>
        <p:nvSpPr>
          <p:cNvPr id="26" name="Text 14"/>
          <p:cNvSpPr/>
          <p:nvPr/>
        </p:nvSpPr>
        <p:spPr>
          <a:xfrm>
            <a:off x="7469386" y="6673215"/>
            <a:ext cx="2227183" cy="260747"/>
          </a:xfrm>
          <a:prstGeom prst="rect">
            <a:avLst/>
          </a:prstGeom>
          <a:noFill/>
          <a:ln/>
        </p:spPr>
        <p:txBody>
          <a:bodyPr wrap="none" lIns="0" tIns="0" rIns="0" bIns="0" rtlCol="0" anchor="t"/>
          <a:lstStyle/>
          <a:p>
            <a:pPr algn="l" indent="0" marL="0">
              <a:lnSpc>
                <a:spcPts val="2050"/>
              </a:lnSpc>
              <a:buNone/>
            </a:pPr>
            <a:r>
              <a:rPr lang="en-US" sz="1600" b="1" dirty="0">
                <a:solidFill>
                  <a:srgbClr val="E0E4E6"/>
                </a:solidFill>
                <a:latin typeface="Spline Sans Bold" pitchFamily="34" charset="0"/>
                <a:ea typeface="Spline Sans Bold" pitchFamily="34" charset="-122"/>
                <a:cs typeface="Spline Sans Bold" pitchFamily="34" charset="-120"/>
              </a:rPr>
              <a:t>Renovación del Parque</a:t>
            </a:r>
            <a:endParaRPr lang="en-US" sz="1600" dirty="0"/>
          </a:p>
        </p:txBody>
      </p:sp>
      <p:sp>
        <p:nvSpPr>
          <p:cNvPr id="27" name="Text 15"/>
          <p:cNvSpPr/>
          <p:nvPr/>
        </p:nvSpPr>
        <p:spPr>
          <a:xfrm>
            <a:off x="7469386" y="7046476"/>
            <a:ext cx="3779758" cy="300157"/>
          </a:xfrm>
          <a:prstGeom prst="rect">
            <a:avLst/>
          </a:prstGeom>
          <a:noFill/>
          <a:ln/>
        </p:spPr>
        <p:txBody>
          <a:bodyPr wrap="none" lIns="0" tIns="0" rIns="0" bIns="0" rtlCol="0" anchor="t"/>
          <a:lstStyle/>
          <a:p>
            <a:pPr algn="l" indent="0" marL="0">
              <a:lnSpc>
                <a:spcPts val="2350"/>
              </a:lnSpc>
              <a:buNone/>
            </a:pPr>
            <a:r>
              <a:rPr lang="en-US" sz="1450" dirty="0">
                <a:solidFill>
                  <a:srgbClr val="E0E4E6"/>
                </a:solidFill>
                <a:latin typeface="Barlow" pitchFamily="34" charset="0"/>
                <a:ea typeface="Barlow" pitchFamily="34" charset="-122"/>
                <a:cs typeface="Barlow" pitchFamily="34" charset="-120"/>
              </a:rPr>
              <a:t>Incentivar el retiro de vehículos contaminantes</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436733"/>
            <a:ext cx="4389120" cy="548521"/>
          </a:xfrm>
          <a:prstGeom prst="rect">
            <a:avLst/>
          </a:prstGeom>
          <a:noFill/>
          <a:ln/>
        </p:spPr>
        <p:txBody>
          <a:bodyPr wrap="none" lIns="0" tIns="0" rIns="0" bIns="0" rtlCol="0" anchor="t"/>
          <a:lstStyle/>
          <a:p>
            <a:pPr algn="l" indent="0" marL="0">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Políticas Europeas</a:t>
            </a:r>
            <a:endParaRPr lang="en-US" sz="3450" dirty="0"/>
          </a:p>
        </p:txBody>
      </p:sp>
      <p:sp>
        <p:nvSpPr>
          <p:cNvPr id="4" name="Shape 1"/>
          <p:cNvSpPr/>
          <p:nvPr/>
        </p:nvSpPr>
        <p:spPr>
          <a:xfrm>
            <a:off x="6350437" y="3262908"/>
            <a:ext cx="7415927" cy="2529840"/>
          </a:xfrm>
          <a:prstGeom prst="roundRect">
            <a:avLst>
              <a:gd name="adj" fmla="val 14639"/>
            </a:avLst>
          </a:prstGeom>
          <a:solidFill>
            <a:srgbClr val="0A081B"/>
          </a:solidFill>
          <a:ln w="30480">
            <a:solidFill>
              <a:srgbClr val="16FFBB"/>
            </a:solidFill>
            <a:prstDash val="solid"/>
          </a:ln>
        </p:spPr>
      </p:sp>
      <p:sp>
        <p:nvSpPr>
          <p:cNvPr id="5" name="Text 2"/>
          <p:cNvSpPr/>
          <p:nvPr/>
        </p:nvSpPr>
        <p:spPr>
          <a:xfrm>
            <a:off x="6627733" y="3540204"/>
            <a:ext cx="6861334" cy="1975247"/>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La Unión Europea ha impulsado diversas medidas para fomentar la electrificación del transporte, incluyendo el </a:t>
            </a:r>
            <a:pPr algn="l" indent="0" marL="0">
              <a:lnSpc>
                <a:spcPts val="3100"/>
              </a:lnSpc>
              <a:buNone/>
            </a:pPr>
            <a:r>
              <a:rPr lang="en-US" sz="1900" b="1" dirty="0">
                <a:solidFill>
                  <a:srgbClr val="E0E4E6"/>
                </a:solidFill>
                <a:latin typeface="Barlow" pitchFamily="34" charset="0"/>
                <a:ea typeface="Barlow" pitchFamily="34" charset="-122"/>
                <a:cs typeface="Barlow" pitchFamily="34" charset="-120"/>
              </a:rPr>
              <a:t>Fondo Next Generation EU</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y la prohibición de vehículos de combustión interna a partir de 2035 como un pilar clave para reducir las emisiones, dentro del </a:t>
            </a:r>
            <a:pPr algn="l" indent="0" marL="0">
              <a:lnSpc>
                <a:spcPts val="3100"/>
              </a:lnSpc>
              <a:buNone/>
            </a:pPr>
            <a:r>
              <a:rPr lang="en-US" sz="1900" b="1" dirty="0">
                <a:solidFill>
                  <a:srgbClr val="E0E4E6"/>
                </a:solidFill>
                <a:latin typeface="Barlow" pitchFamily="34" charset="0"/>
                <a:ea typeface="Barlow" pitchFamily="34" charset="-122"/>
                <a:cs typeface="Barlow" pitchFamily="34" charset="-120"/>
              </a:rPr>
              <a:t>Green Deal</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5553" y="992743"/>
            <a:ext cx="7384733" cy="665917"/>
          </a:xfrm>
          <a:prstGeom prst="rect">
            <a:avLst/>
          </a:prstGeom>
          <a:noFill/>
          <a:ln/>
        </p:spPr>
        <p:txBody>
          <a:bodyPr wrap="none" lIns="0" tIns="0" rIns="0" bIns="0" rtlCol="0" anchor="t"/>
          <a:lstStyle/>
          <a:p>
            <a:pPr algn="l" indent="0" marL="0">
              <a:lnSpc>
                <a:spcPts val="5200"/>
              </a:lnSpc>
              <a:buNone/>
            </a:pPr>
            <a:r>
              <a:rPr lang="en-US" sz="4150" b="1" dirty="0">
                <a:solidFill>
                  <a:srgbClr val="F0FCFF"/>
                </a:solidFill>
                <a:latin typeface="Spline Sans Bold" pitchFamily="34" charset="0"/>
                <a:ea typeface="Spline Sans Bold" pitchFamily="34" charset="-122"/>
                <a:cs typeface="Spline Sans Bold" pitchFamily="34" charset="-120"/>
              </a:rPr>
              <a:t>Metodología de Investigación</a:t>
            </a:r>
            <a:endParaRPr lang="en-US" sz="4150" dirty="0"/>
          </a:p>
        </p:txBody>
      </p:sp>
      <p:sp>
        <p:nvSpPr>
          <p:cNvPr id="4" name="Shape 1"/>
          <p:cNvSpPr/>
          <p:nvPr/>
        </p:nvSpPr>
        <p:spPr>
          <a:xfrm>
            <a:off x="6325553" y="2018228"/>
            <a:ext cx="179784" cy="1244084"/>
          </a:xfrm>
          <a:prstGeom prst="roundRect">
            <a:avLst>
              <a:gd name="adj" fmla="val 200059"/>
            </a:avLst>
          </a:prstGeom>
          <a:solidFill>
            <a:srgbClr val="0A081B"/>
          </a:solidFill>
          <a:ln w="22860">
            <a:solidFill>
              <a:srgbClr val="16FFBB"/>
            </a:solidFill>
            <a:prstDash val="solid"/>
          </a:ln>
        </p:spPr>
      </p:sp>
      <p:sp>
        <p:nvSpPr>
          <p:cNvPr id="5" name="Text 2"/>
          <p:cNvSpPr/>
          <p:nvPr/>
        </p:nvSpPr>
        <p:spPr>
          <a:xfrm>
            <a:off x="6864906" y="2018228"/>
            <a:ext cx="2762726" cy="333018"/>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Recopilación de Datos</a:t>
            </a:r>
            <a:endParaRPr lang="en-US" sz="2050" dirty="0"/>
          </a:p>
        </p:txBody>
      </p:sp>
      <p:sp>
        <p:nvSpPr>
          <p:cNvPr id="6" name="Text 3"/>
          <p:cNvSpPr/>
          <p:nvPr/>
        </p:nvSpPr>
        <p:spPr>
          <a:xfrm>
            <a:off x="6864906" y="2495074"/>
            <a:ext cx="6926342" cy="767239"/>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Obtención de datos sobre emisiones de gases de efecto invernadero y parque motor europeo a través de Eurostat.</a:t>
            </a:r>
            <a:endParaRPr lang="en-US" sz="1850" dirty="0"/>
          </a:p>
        </p:txBody>
      </p:sp>
      <p:sp>
        <p:nvSpPr>
          <p:cNvPr id="7" name="Shape 4"/>
          <p:cNvSpPr/>
          <p:nvPr/>
        </p:nvSpPr>
        <p:spPr>
          <a:xfrm>
            <a:off x="6685121" y="3501985"/>
            <a:ext cx="179784" cy="1627703"/>
          </a:xfrm>
          <a:prstGeom prst="roundRect">
            <a:avLst>
              <a:gd name="adj" fmla="val 200059"/>
            </a:avLst>
          </a:prstGeom>
          <a:solidFill>
            <a:srgbClr val="0A081B"/>
          </a:solidFill>
          <a:ln w="22860">
            <a:solidFill>
              <a:srgbClr val="29DDDA"/>
            </a:solidFill>
            <a:prstDash val="solid"/>
          </a:ln>
        </p:spPr>
      </p:sp>
      <p:sp>
        <p:nvSpPr>
          <p:cNvPr id="8" name="Text 5"/>
          <p:cNvSpPr/>
          <p:nvPr/>
        </p:nvSpPr>
        <p:spPr>
          <a:xfrm>
            <a:off x="7224474" y="3501985"/>
            <a:ext cx="3141464" cy="333018"/>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Transformación de Datos</a:t>
            </a:r>
            <a:endParaRPr lang="en-US" sz="2050" dirty="0"/>
          </a:p>
        </p:txBody>
      </p:sp>
      <p:sp>
        <p:nvSpPr>
          <p:cNvPr id="9" name="Text 6"/>
          <p:cNvSpPr/>
          <p:nvPr/>
        </p:nvSpPr>
        <p:spPr>
          <a:xfrm>
            <a:off x="7224474" y="3978831"/>
            <a:ext cx="6566773" cy="1150858"/>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Procesamiento de datos utilizando Python y Pandas para agregar columnas necesarias, rellenar valores vacíos y agrupar categorías para mejorar la interpretabilidad.</a:t>
            </a:r>
            <a:endParaRPr lang="en-US" sz="1850" dirty="0"/>
          </a:p>
        </p:txBody>
      </p:sp>
      <p:sp>
        <p:nvSpPr>
          <p:cNvPr id="10" name="Shape 7"/>
          <p:cNvSpPr/>
          <p:nvPr/>
        </p:nvSpPr>
        <p:spPr>
          <a:xfrm>
            <a:off x="7044809" y="5369362"/>
            <a:ext cx="179784" cy="1627703"/>
          </a:xfrm>
          <a:prstGeom prst="roundRect">
            <a:avLst>
              <a:gd name="adj" fmla="val 200059"/>
            </a:avLst>
          </a:prstGeom>
          <a:solidFill>
            <a:srgbClr val="0A081B"/>
          </a:solidFill>
          <a:ln w="22860">
            <a:solidFill>
              <a:srgbClr val="37A7E7"/>
            </a:solidFill>
            <a:prstDash val="solid"/>
          </a:ln>
        </p:spPr>
      </p:sp>
      <p:sp>
        <p:nvSpPr>
          <p:cNvPr id="11" name="Text 8"/>
          <p:cNvSpPr/>
          <p:nvPr/>
        </p:nvSpPr>
        <p:spPr>
          <a:xfrm>
            <a:off x="7584162" y="5369362"/>
            <a:ext cx="2664143" cy="333018"/>
          </a:xfrm>
          <a:prstGeom prst="rect">
            <a:avLst/>
          </a:prstGeom>
          <a:noFill/>
          <a:ln/>
        </p:spPr>
        <p:txBody>
          <a:bodyPr wrap="none" lIns="0" tIns="0" rIns="0" bIns="0" rtlCol="0" anchor="t"/>
          <a:lstStyle/>
          <a:p>
            <a:pPr algn="l" indent="0" marL="0">
              <a:lnSpc>
                <a:spcPts val="2600"/>
              </a:lnSpc>
              <a:buNone/>
            </a:pPr>
            <a:r>
              <a:rPr lang="en-US" sz="2050" b="1" dirty="0">
                <a:solidFill>
                  <a:srgbClr val="E0E4E6"/>
                </a:solidFill>
                <a:latin typeface="Spline Sans Bold" pitchFamily="34" charset="0"/>
                <a:ea typeface="Spline Sans Bold" pitchFamily="34" charset="-122"/>
                <a:cs typeface="Spline Sans Bold" pitchFamily="34" charset="-120"/>
              </a:rPr>
              <a:t>Análisis Exploratorio</a:t>
            </a:r>
            <a:endParaRPr lang="en-US" sz="2050" dirty="0"/>
          </a:p>
        </p:txBody>
      </p:sp>
      <p:sp>
        <p:nvSpPr>
          <p:cNvPr id="12" name="Text 9"/>
          <p:cNvSpPr/>
          <p:nvPr/>
        </p:nvSpPr>
        <p:spPr>
          <a:xfrm>
            <a:off x="7584162" y="5846207"/>
            <a:ext cx="6207085" cy="1150858"/>
          </a:xfrm>
          <a:prstGeom prst="rect">
            <a:avLst/>
          </a:prstGeom>
          <a:noFill/>
          <a:ln/>
        </p:spPr>
        <p:txBody>
          <a:bodyPr wrap="square" lIns="0" tIns="0" rIns="0" bIns="0" rtlCol="0" anchor="t"/>
          <a:lstStyle/>
          <a:p>
            <a:pPr algn="l" indent="0" marL="0">
              <a:lnSpc>
                <a:spcPts val="3000"/>
              </a:lnSpc>
              <a:buNone/>
            </a:pPr>
            <a:r>
              <a:rPr lang="en-US" sz="1850" dirty="0">
                <a:solidFill>
                  <a:srgbClr val="E0E4E6"/>
                </a:solidFill>
                <a:latin typeface="Barlow" pitchFamily="34" charset="0"/>
                <a:ea typeface="Barlow" pitchFamily="34" charset="-122"/>
                <a:cs typeface="Barlow" pitchFamily="34" charset="-120"/>
              </a:rPr>
              <a:t>Creación de visualizaciones con Seaborn y Matplotlib para identificar patrones en emisiones por sector y evolución del parque motor a lo largo del tiempo.</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841058"/>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Datasets:</a:t>
            </a:r>
            <a:endParaRPr lang="en-US" sz="4300" dirty="0"/>
          </a:p>
        </p:txBody>
      </p:sp>
      <p:pic>
        <p:nvPicPr>
          <p:cNvPr id="3" name="Image 0" descr="preencoded.png">    </p:cNvPr>
          <p:cNvPicPr>
            <a:picLocks noChangeAspect="1"/>
          </p:cNvPicPr>
          <p:nvPr/>
        </p:nvPicPr>
        <p:blipFill>
          <a:blip r:embed="rId1"/>
          <a:stretch>
            <a:fillRect/>
          </a:stretch>
        </p:blipFill>
        <p:spPr>
          <a:xfrm>
            <a:off x="864037" y="2020610"/>
            <a:ext cx="12902327" cy="1903452"/>
          </a:xfrm>
          <a:prstGeom prst="rect">
            <a:avLst/>
          </a:prstGeom>
        </p:spPr>
      </p:pic>
      <p:pic>
        <p:nvPicPr>
          <p:cNvPr id="4" name="Image 1" descr="preencoded.png">    </p:cNvPr>
          <p:cNvPicPr>
            <a:picLocks noChangeAspect="1"/>
          </p:cNvPicPr>
          <p:nvPr/>
        </p:nvPicPr>
        <p:blipFill>
          <a:blip r:embed="rId2"/>
          <a:stretch>
            <a:fillRect/>
          </a:stretch>
        </p:blipFill>
        <p:spPr>
          <a:xfrm>
            <a:off x="864037" y="4201716"/>
            <a:ext cx="12902327" cy="2514005"/>
          </a:xfrm>
          <a:prstGeom prst="rect">
            <a:avLst/>
          </a:prstGeom>
        </p:spPr>
      </p:pic>
      <p:sp>
        <p:nvSpPr>
          <p:cNvPr id="5" name="Text 1"/>
          <p:cNvSpPr/>
          <p:nvPr/>
        </p:nvSpPr>
        <p:spPr>
          <a:xfrm>
            <a:off x="864037" y="6993374"/>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Datasets extraídos de Eurostats.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52610" y="1680210"/>
            <a:ext cx="4869180" cy="4869180"/>
          </a:xfrm>
          <a:prstGeom prst="rect">
            <a:avLst/>
          </a:prstGeom>
        </p:spPr>
      </p:pic>
      <p:sp>
        <p:nvSpPr>
          <p:cNvPr id="3" name="Text 0"/>
          <p:cNvSpPr/>
          <p:nvPr/>
        </p:nvSpPr>
        <p:spPr>
          <a:xfrm>
            <a:off x="864037" y="2624733"/>
            <a:ext cx="4707969" cy="548521"/>
          </a:xfrm>
          <a:prstGeom prst="rect">
            <a:avLst/>
          </a:prstGeom>
          <a:noFill/>
          <a:ln/>
        </p:spPr>
        <p:txBody>
          <a:bodyPr wrap="none" lIns="0" tIns="0" rIns="0" bIns="0" rtlCol="0" anchor="t"/>
          <a:lstStyle/>
          <a:p>
            <a:pPr algn="l" indent="0" marL="0">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Pregunta Fundamental</a:t>
            </a:r>
            <a:endParaRPr lang="en-US" sz="3450" dirty="0"/>
          </a:p>
        </p:txBody>
      </p:sp>
      <p:sp>
        <p:nvSpPr>
          <p:cNvPr id="4" name="Text 1"/>
          <p:cNvSpPr/>
          <p:nvPr/>
        </p:nvSpPr>
        <p:spPr>
          <a:xfrm>
            <a:off x="864037" y="3450908"/>
            <a:ext cx="7415927" cy="1481257"/>
          </a:xfrm>
          <a:prstGeom prst="rect">
            <a:avLst/>
          </a:prstGeom>
          <a:noFill/>
          <a:ln/>
        </p:spPr>
        <p:txBody>
          <a:bodyPr wrap="square" lIns="0" tIns="0" rIns="0" bIns="0" rtlCol="0" anchor="t"/>
          <a:lstStyle/>
          <a:p>
            <a:pPr algn="l" indent="0" marL="0">
              <a:lnSpc>
                <a:spcPts val="3850"/>
              </a:lnSpc>
              <a:buNone/>
            </a:pPr>
            <a:r>
              <a:rPr lang="en-US" sz="2400" b="1" dirty="0">
                <a:solidFill>
                  <a:srgbClr val="E0E4E6"/>
                </a:solidFill>
                <a:latin typeface="Barlow" pitchFamily="34" charset="0"/>
                <a:ea typeface="Barlow" pitchFamily="34" charset="-122"/>
                <a:cs typeface="Barlow" pitchFamily="34" charset="-120"/>
              </a:rPr>
              <a:t>¿Cuál es el impacto tangible de la transición hacia los vehículos eléctricos en la disminución de las emisiones de gases de efecto invernadero?</a:t>
            </a:r>
            <a:endParaRPr lang="en-US" sz="2400" dirty="0"/>
          </a:p>
        </p:txBody>
      </p:sp>
      <p:sp>
        <p:nvSpPr>
          <p:cNvPr id="5" name="Text 2"/>
          <p:cNvSpPr/>
          <p:nvPr/>
        </p:nvSpPr>
        <p:spPr>
          <a:xfrm>
            <a:off x="864037" y="5209818"/>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690807" y="865942"/>
            <a:ext cx="11248787" cy="486966"/>
          </a:xfrm>
          <a:prstGeom prst="rect">
            <a:avLst/>
          </a:prstGeom>
          <a:noFill/>
          <a:ln/>
        </p:spPr>
        <p:txBody>
          <a:bodyPr wrap="none" lIns="0" tIns="0" rIns="0" bIns="0" rtlCol="0" anchor="t"/>
          <a:lstStyle/>
          <a:p>
            <a:pPr algn="ctr" indent="0" marL="0">
              <a:lnSpc>
                <a:spcPts val="3800"/>
              </a:lnSpc>
              <a:buNone/>
            </a:pPr>
            <a:r>
              <a:rPr lang="en-US" sz="3050" b="1" dirty="0">
                <a:solidFill>
                  <a:srgbClr val="F0FCFF"/>
                </a:solidFill>
                <a:latin typeface="Spline Sans Bold" pitchFamily="34" charset="0"/>
                <a:ea typeface="Spline Sans Bold" pitchFamily="34" charset="-122"/>
                <a:cs typeface="Spline Sans Bold" pitchFamily="34" charset="-120"/>
              </a:rPr>
              <a:t>Evolución de las matriculaciones de nuevos coches eléctricos </a:t>
            </a:r>
            <a:endParaRPr lang="en-US" sz="3050" dirty="0"/>
          </a:p>
        </p:txBody>
      </p:sp>
      <p:pic>
        <p:nvPicPr>
          <p:cNvPr id="3" name="Image 0" descr="preencoded.png">    </p:cNvPr>
          <p:cNvPicPr>
            <a:picLocks noChangeAspect="1"/>
          </p:cNvPicPr>
          <p:nvPr/>
        </p:nvPicPr>
        <p:blipFill>
          <a:blip r:embed="rId1"/>
          <a:stretch>
            <a:fillRect/>
          </a:stretch>
        </p:blipFill>
        <p:spPr>
          <a:xfrm>
            <a:off x="613529" y="1615797"/>
            <a:ext cx="10518458" cy="5270182"/>
          </a:xfrm>
          <a:prstGeom prst="rect">
            <a:avLst/>
          </a:prstGeom>
        </p:spPr>
      </p:pic>
      <p:sp>
        <p:nvSpPr>
          <p:cNvPr id="4" name="Text 1"/>
          <p:cNvSpPr/>
          <p:nvPr/>
        </p:nvSpPr>
        <p:spPr>
          <a:xfrm>
            <a:off x="613529" y="7083147"/>
            <a:ext cx="13403342" cy="280392"/>
          </a:xfrm>
          <a:prstGeom prst="rect">
            <a:avLst/>
          </a:prstGeom>
          <a:noFill/>
          <a:ln/>
        </p:spPr>
        <p:txBody>
          <a:bodyPr wrap="none" lIns="0" tIns="0" rIns="0" bIns="0" rtlCol="0" anchor="t"/>
          <a:lstStyle/>
          <a:p>
            <a:pPr algn="l" indent="0" marL="0">
              <a:lnSpc>
                <a:spcPts val="2200"/>
              </a:lnSpc>
              <a:buNone/>
            </a:pPr>
            <a:r>
              <a:rPr lang="en-US" sz="1350" b="1" dirty="0">
                <a:solidFill>
                  <a:srgbClr val="E0E4E6"/>
                </a:solidFill>
                <a:latin typeface="Barlow" pitchFamily="34" charset="0"/>
                <a:ea typeface="Barlow" pitchFamily="34" charset="-122"/>
                <a:cs typeface="Barlow" pitchFamily="34" charset="-120"/>
              </a:rPr>
              <a:t>La matriculación de nuevos coches eléctricos tuvo un crecimiento del 4.315,89% en menos de una década</a:t>
            </a:r>
            <a:pPr algn="l" indent="0" marL="0">
              <a:lnSpc>
                <a:spcPts val="2200"/>
              </a:lnSpc>
              <a:buNone/>
            </a:pPr>
            <a:r>
              <a:rPr lang="en-US" sz="1350" dirty="0">
                <a:solidFill>
                  <a:srgbClr val="E0E4E6"/>
                </a:solidFill>
                <a:latin typeface="Barlow" pitchFamily="34" charset="0"/>
                <a:ea typeface="Barlow" pitchFamily="34" charset="-122"/>
                <a:cs typeface="Barlow" pitchFamily="34" charset="-120"/>
              </a:rPr>
              <a:t>, pasando de 281 mil unidades en 2013 a 12,4 millones en 2022.</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4132" y="529709"/>
            <a:ext cx="13282136" cy="1069896"/>
          </a:xfrm>
          <a:prstGeom prst="rect">
            <a:avLst/>
          </a:prstGeom>
          <a:noFill/>
          <a:ln/>
        </p:spPr>
        <p:txBody>
          <a:bodyPr wrap="square" lIns="0" tIns="0" rIns="0" bIns="0" rtlCol="0" anchor="t"/>
          <a:lstStyle/>
          <a:p>
            <a:pPr algn="ctr" indent="0" marL="0">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El coches eléctricos vs. Las emisiones de gases de efecto invernadero por el uso del automóvil</a:t>
            </a:r>
            <a:endParaRPr lang="en-US" sz="3350" dirty="0"/>
          </a:p>
        </p:txBody>
      </p:sp>
      <p:pic>
        <p:nvPicPr>
          <p:cNvPr id="3" name="Image 0" descr="preencoded.png">    </p:cNvPr>
          <p:cNvPicPr>
            <a:picLocks noChangeAspect="1"/>
          </p:cNvPicPr>
          <p:nvPr/>
        </p:nvPicPr>
        <p:blipFill>
          <a:blip r:embed="rId1"/>
          <a:stretch>
            <a:fillRect/>
          </a:stretch>
        </p:blipFill>
        <p:spPr>
          <a:xfrm>
            <a:off x="674132" y="1888450"/>
            <a:ext cx="13282136" cy="5787866"/>
          </a:xfrm>
          <a:prstGeom prst="rect">
            <a:avLst/>
          </a:prstGeom>
        </p:spPr>
      </p:pic>
      <p:sp>
        <p:nvSpPr>
          <p:cNvPr id="4" name="Text 1"/>
          <p:cNvSpPr/>
          <p:nvPr/>
        </p:nvSpPr>
        <p:spPr>
          <a:xfrm>
            <a:off x="674132" y="7893010"/>
            <a:ext cx="13282136" cy="616268"/>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Aunque la presencia de coches eléctricos ha aumentado de manera significativa, </a:t>
            </a:r>
            <a:pPr algn="l" indent="0" marL="0">
              <a:lnSpc>
                <a:spcPts val="2400"/>
              </a:lnSpc>
              <a:buNone/>
            </a:pPr>
            <a:r>
              <a:rPr lang="en-US" sz="1500" b="1" dirty="0">
                <a:solidFill>
                  <a:srgbClr val="E0E4E6"/>
                </a:solidFill>
                <a:latin typeface="Barlow" pitchFamily="34" charset="0"/>
                <a:ea typeface="Barlow" pitchFamily="34" charset="-122"/>
                <a:cs typeface="Barlow" pitchFamily="34" charset="-120"/>
              </a:rPr>
              <a:t>las emisiones de gases de efecto invernadero derivadas del uso de automóviles han crecido un 0,99% entre 2013 y 2022.</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93813" y="624007"/>
            <a:ext cx="5042773" cy="630198"/>
          </a:xfrm>
          <a:prstGeom prst="rect">
            <a:avLst/>
          </a:prstGeom>
          <a:noFill/>
          <a:ln/>
        </p:spPr>
        <p:txBody>
          <a:bodyPr wrap="none" lIns="0" tIns="0" rIns="0" bIns="0" rtlCol="0" anchor="t"/>
          <a:lstStyle/>
          <a:p>
            <a:pPr algn="ctr" indent="0" marL="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Primer hallazgo</a:t>
            </a:r>
            <a:endParaRPr lang="en-US" sz="3950" dirty="0"/>
          </a:p>
        </p:txBody>
      </p:sp>
      <p:sp>
        <p:nvSpPr>
          <p:cNvPr id="3" name="Text 1"/>
          <p:cNvSpPr/>
          <p:nvPr/>
        </p:nvSpPr>
        <p:spPr>
          <a:xfrm>
            <a:off x="794147" y="1798677"/>
            <a:ext cx="3371374" cy="4537472"/>
          </a:xfrm>
          <a:prstGeom prst="rect">
            <a:avLst/>
          </a:prstGeom>
          <a:noFill/>
          <a:ln/>
        </p:spPr>
        <p:txBody>
          <a:bodyPr wrap="square" lIns="0" tIns="0" rIns="0" bIns="0" rtlCol="0" anchor="t"/>
          <a:lstStyle/>
          <a:p>
            <a:pPr algn="l" indent="0" marL="0">
              <a:lnSpc>
                <a:spcPts val="3550"/>
              </a:lnSpc>
              <a:buNone/>
            </a:pPr>
            <a:r>
              <a:rPr lang="en-US" sz="2200" dirty="0">
                <a:solidFill>
                  <a:srgbClr val="E0E4E6"/>
                </a:solidFill>
                <a:latin typeface="Barlow" pitchFamily="34" charset="0"/>
                <a:ea typeface="Barlow" pitchFamily="34" charset="-122"/>
                <a:cs typeface="Barlow" pitchFamily="34" charset="-120"/>
              </a:rPr>
              <a:t>La electrificación del transporte, por sí sola, </a:t>
            </a:r>
            <a:pPr algn="l" indent="0" marL="0">
              <a:lnSpc>
                <a:spcPts val="3550"/>
              </a:lnSpc>
              <a:buNone/>
            </a:pPr>
            <a:r>
              <a:rPr lang="en-US" sz="2200" b="1" dirty="0">
                <a:solidFill>
                  <a:srgbClr val="E0E4E6"/>
                </a:solidFill>
                <a:latin typeface="Barlow" pitchFamily="34" charset="0"/>
                <a:ea typeface="Barlow" pitchFamily="34" charset="-122"/>
                <a:cs typeface="Barlow" pitchFamily="34" charset="-120"/>
              </a:rPr>
              <a:t>NO ha tenido un impacto significativo en la reducción de las emisiones</a:t>
            </a:r>
            <a:pPr algn="l" indent="0" marL="0">
              <a:lnSpc>
                <a:spcPts val="3550"/>
              </a:lnSpc>
              <a:buNone/>
            </a:pPr>
            <a:r>
              <a:rPr lang="en-US" sz="2200" dirty="0">
                <a:solidFill>
                  <a:srgbClr val="E0E4E6"/>
                </a:solidFill>
                <a:latin typeface="Barlow" pitchFamily="34" charset="0"/>
                <a:ea typeface="Barlow" pitchFamily="34" charset="-122"/>
                <a:cs typeface="Barlow" pitchFamily="34" charset="-120"/>
              </a:rPr>
              <a:t>. Ya que las emisiones derivadas del uso de automóviles</a:t>
            </a:r>
            <a:pPr algn="l" indent="0" marL="0">
              <a:lnSpc>
                <a:spcPts val="3550"/>
              </a:lnSpc>
              <a:buNone/>
            </a:pPr>
            <a:r>
              <a:rPr lang="en-US" sz="2200" b="1" dirty="0">
                <a:solidFill>
                  <a:srgbClr val="E0E4E6"/>
                </a:solidFill>
                <a:latin typeface="Barlow" pitchFamily="34" charset="0"/>
                <a:ea typeface="Barlow" pitchFamily="34" charset="-122"/>
                <a:cs typeface="Barlow" pitchFamily="34" charset="-120"/>
              </a:rPr>
              <a:t> han crecido un 0,99% entre 2013 y 2022</a:t>
            </a:r>
            <a:pPr algn="l" indent="0" marL="0">
              <a:lnSpc>
                <a:spcPts val="3550"/>
              </a:lnSpc>
              <a:buNone/>
            </a:pPr>
            <a:r>
              <a:rPr lang="en-US" sz="2200" dirty="0">
                <a:solidFill>
                  <a:srgbClr val="E0E4E6"/>
                </a:solidFill>
                <a:latin typeface="Barlow" pitchFamily="34" charset="0"/>
                <a:ea typeface="Barlow" pitchFamily="34" charset="-122"/>
                <a:cs typeface="Barlow" pitchFamily="34" charset="-120"/>
              </a:rPr>
              <a:t>.</a:t>
            </a:r>
            <a:endParaRPr lang="en-US" sz="2200" dirty="0"/>
          </a:p>
        </p:txBody>
      </p:sp>
      <p:pic>
        <p:nvPicPr>
          <p:cNvPr id="4" name="Image 0" descr="preencoded.png">    </p:cNvPr>
          <p:cNvPicPr>
            <a:picLocks noChangeAspect="1"/>
          </p:cNvPicPr>
          <p:nvPr/>
        </p:nvPicPr>
        <p:blipFill>
          <a:blip r:embed="rId1"/>
          <a:stretch>
            <a:fillRect/>
          </a:stretch>
        </p:blipFill>
        <p:spPr>
          <a:xfrm>
            <a:off x="6943130" y="1849755"/>
            <a:ext cx="4684157" cy="55008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710101" y="542925"/>
            <a:ext cx="9210199" cy="548402"/>
          </a:xfrm>
          <a:prstGeom prst="rect">
            <a:avLst/>
          </a:prstGeom>
          <a:noFill/>
          <a:ln/>
        </p:spPr>
        <p:txBody>
          <a:bodyPr wrap="none" lIns="0" tIns="0" rIns="0" bIns="0" rtlCol="0" anchor="t"/>
          <a:lstStyle/>
          <a:p>
            <a:pPr algn="ctr" indent="0" marL="0">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Nuevos coches registrados por tipo de motor</a:t>
            </a:r>
            <a:endParaRPr lang="en-US" sz="3450" dirty="0"/>
          </a:p>
        </p:txBody>
      </p:sp>
      <p:pic>
        <p:nvPicPr>
          <p:cNvPr id="3" name="Image 0" descr="preencoded.png">    </p:cNvPr>
          <p:cNvPicPr>
            <a:picLocks noChangeAspect="1"/>
          </p:cNvPicPr>
          <p:nvPr/>
        </p:nvPicPr>
        <p:blipFill>
          <a:blip r:embed="rId1"/>
          <a:stretch>
            <a:fillRect/>
          </a:stretch>
        </p:blipFill>
        <p:spPr>
          <a:xfrm>
            <a:off x="691039" y="1486138"/>
            <a:ext cx="13248323" cy="6141363"/>
          </a:xfrm>
          <a:prstGeom prst="rect">
            <a:avLst/>
          </a:prstGeom>
        </p:spPr>
      </p:pic>
      <p:sp>
        <p:nvSpPr>
          <p:cNvPr id="4" name="Text 1"/>
          <p:cNvSpPr/>
          <p:nvPr/>
        </p:nvSpPr>
        <p:spPr>
          <a:xfrm>
            <a:off x="691039" y="7849553"/>
            <a:ext cx="13248323" cy="631507"/>
          </a:xfrm>
          <a:prstGeom prst="rect">
            <a:avLst/>
          </a:prstGeom>
          <a:noFill/>
          <a:ln/>
        </p:spPr>
        <p:txBody>
          <a:bodyPr wrap="square" lIns="0" tIns="0" rIns="0" bIns="0" rtlCol="0" anchor="t"/>
          <a:lstStyle/>
          <a:p>
            <a:pPr algn="l" indent="0" marL="0">
              <a:lnSpc>
                <a:spcPts val="2450"/>
              </a:lnSpc>
              <a:buNone/>
            </a:pPr>
            <a:r>
              <a:rPr lang="en-US" sz="1550" dirty="0">
                <a:solidFill>
                  <a:srgbClr val="E0E4E6"/>
                </a:solidFill>
                <a:latin typeface="Barlow" pitchFamily="34" charset="0"/>
                <a:ea typeface="Barlow" pitchFamily="34" charset="-122"/>
                <a:cs typeface="Barlow" pitchFamily="34" charset="-120"/>
              </a:rPr>
              <a:t>El gráfico muestra claramente la </a:t>
            </a:r>
            <a:pPr algn="l" indent="0" marL="0">
              <a:lnSpc>
                <a:spcPts val="2450"/>
              </a:lnSpc>
              <a:buNone/>
            </a:pPr>
            <a:r>
              <a:rPr lang="en-US" sz="1550" b="1" dirty="0">
                <a:solidFill>
                  <a:srgbClr val="E0E4E6"/>
                </a:solidFill>
                <a:latin typeface="Barlow" pitchFamily="34" charset="0"/>
                <a:ea typeface="Barlow" pitchFamily="34" charset="-122"/>
                <a:cs typeface="Barlow" pitchFamily="34" charset="-120"/>
              </a:rPr>
              <a:t>caída en la cuota de mercado de los coches de combustión interna</a:t>
            </a:r>
            <a:pPr algn="l" indent="0" marL="0">
              <a:lnSpc>
                <a:spcPts val="2450"/>
              </a:lnSpc>
              <a:buNone/>
            </a:pPr>
            <a:r>
              <a:rPr lang="en-US" sz="1550" dirty="0">
                <a:solidFill>
                  <a:srgbClr val="E0E4E6"/>
                </a:solidFill>
                <a:latin typeface="Barlow" pitchFamily="34" charset="0"/>
                <a:ea typeface="Barlow" pitchFamily="34" charset="-122"/>
                <a:cs typeface="Barlow" pitchFamily="34" charset="-120"/>
              </a:rPr>
              <a:t>, hasta el punto de que, en 2022, las matriculaciones de vehículos eléctricos superaron a las de combustión.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2025-03-26T11:56:14Z</dcterms:created>
  <dcterms:modified xsi:type="dcterms:W3CDTF">2025-03-26T11:56:14Z</dcterms:modified>
</cp:coreProperties>
</file>